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4" r:id="rId2"/>
    <p:sldId id="596" r:id="rId3"/>
    <p:sldId id="643" r:id="rId4"/>
    <p:sldId id="653" r:id="rId5"/>
    <p:sldId id="599" r:id="rId6"/>
    <p:sldId id="600" r:id="rId7"/>
    <p:sldId id="650" r:id="rId8"/>
    <p:sldId id="607" r:id="rId9"/>
    <p:sldId id="601" r:id="rId10"/>
    <p:sldId id="602" r:id="rId11"/>
    <p:sldId id="603" r:id="rId12"/>
    <p:sldId id="648" r:id="rId13"/>
    <p:sldId id="606" r:id="rId14"/>
    <p:sldId id="654" r:id="rId15"/>
    <p:sldId id="604" r:id="rId16"/>
    <p:sldId id="605" r:id="rId17"/>
    <p:sldId id="608" r:id="rId18"/>
    <p:sldId id="644" r:id="rId19"/>
    <p:sldId id="609" r:id="rId20"/>
    <p:sldId id="610" r:id="rId21"/>
    <p:sldId id="618" r:id="rId22"/>
    <p:sldId id="619" r:id="rId23"/>
    <p:sldId id="621" r:id="rId24"/>
    <p:sldId id="620" r:id="rId25"/>
    <p:sldId id="624" r:id="rId26"/>
    <p:sldId id="626" r:id="rId27"/>
    <p:sldId id="627" r:id="rId28"/>
    <p:sldId id="625" r:id="rId29"/>
    <p:sldId id="645" r:id="rId30"/>
    <p:sldId id="630" r:id="rId31"/>
    <p:sldId id="631" r:id="rId32"/>
    <p:sldId id="632" r:id="rId33"/>
    <p:sldId id="656" r:id="rId34"/>
    <p:sldId id="639" r:id="rId35"/>
    <p:sldId id="655" r:id="rId36"/>
    <p:sldId id="657" r:id="rId37"/>
    <p:sldId id="637" r:id="rId38"/>
    <p:sldId id="638" r:id="rId39"/>
    <p:sldId id="646" r:id="rId40"/>
    <p:sldId id="652" r:id="rId41"/>
    <p:sldId id="651" r:id="rId42"/>
    <p:sldId id="658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Title" id="{87447297-A598-9246-9E1B-6A028E76E62D}">
          <p14:sldIdLst>
            <p14:sldId id="304"/>
            <p14:sldId id="596"/>
            <p14:sldId id="643"/>
          </p14:sldIdLst>
        </p14:section>
        <p14:section name="Introduction" id="{0B27825D-E079-254C-89FF-04D6F8377396}">
          <p14:sldIdLst>
            <p14:sldId id="653"/>
            <p14:sldId id="599"/>
            <p14:sldId id="600"/>
          </p14:sldIdLst>
        </p14:section>
        <p14:section name="Shape Optimization" id="{3DECEFEA-DB27-D942-9E9D-C8DF30B5220F}">
          <p14:sldIdLst>
            <p14:sldId id="650"/>
            <p14:sldId id="607"/>
            <p14:sldId id="601"/>
            <p14:sldId id="602"/>
            <p14:sldId id="603"/>
            <p14:sldId id="648"/>
            <p14:sldId id="606"/>
            <p14:sldId id="654"/>
            <p14:sldId id="604"/>
            <p14:sldId id="605"/>
            <p14:sldId id="608"/>
          </p14:sldIdLst>
        </p14:section>
        <p14:section name="1st Attempt" id="{1C8FA00A-2848-9840-BFA0-159CAA6F8512}">
          <p14:sldIdLst>
            <p14:sldId id="644"/>
            <p14:sldId id="609"/>
            <p14:sldId id="610"/>
            <p14:sldId id="618"/>
            <p14:sldId id="619"/>
            <p14:sldId id="621"/>
            <p14:sldId id="620"/>
            <p14:sldId id="624"/>
            <p14:sldId id="626"/>
            <p14:sldId id="627"/>
            <p14:sldId id="625"/>
          </p14:sldIdLst>
        </p14:section>
        <p14:section name="2nd Attempt" id="{DF571E3A-D0AC-6A46-9DBA-7EF5868A8B3D}">
          <p14:sldIdLst>
            <p14:sldId id="645"/>
            <p14:sldId id="630"/>
            <p14:sldId id="631"/>
            <p14:sldId id="632"/>
            <p14:sldId id="656"/>
            <p14:sldId id="639"/>
            <p14:sldId id="655"/>
            <p14:sldId id="657"/>
            <p14:sldId id="637"/>
            <p14:sldId id="638"/>
          </p14:sldIdLst>
        </p14:section>
        <p14:section name="Conclusions" id="{5357BDCC-AF7A-A649-8348-693BF6BB92BF}">
          <p14:sldIdLst>
            <p14:sldId id="646"/>
            <p14:sldId id="652"/>
            <p14:sldId id="651"/>
            <p14:sldId id="6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70A31"/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 autoAdjust="0"/>
    <p:restoredTop sz="84787" autoAdjust="0"/>
  </p:normalViewPr>
  <p:slideViewPr>
    <p:cSldViewPr snapToGrid="0" snapToObjects="1" showGuides="1">
      <p:cViewPr>
        <p:scale>
          <a:sx n="76" d="100"/>
          <a:sy n="76" d="100"/>
        </p:scale>
        <p:origin x="-1872" y="-80"/>
      </p:cViewPr>
      <p:guideLst>
        <p:guide orient="horz" pos="4143"/>
        <p:guide pos="26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69AA65-E62E-EF4B-AFC4-634F876BDCA0}" type="datetime1">
              <a:rPr lang="en-US" smtClean="0"/>
              <a:t>9/29/14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1501D-7369-D140-B82B-544FFB3EDD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2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82CE73-D806-024D-AFB1-8C2F723B5FB7}" type="datetime1">
              <a:rPr lang="en-US" smtClean="0"/>
              <a:t>9/29/14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328842-7874-4943-A94C-9F0B7F7F1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08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21822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489167"/>
            <a:ext cx="6059488" cy="78205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46453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71502" y="5861974"/>
            <a:ext cx="1836286" cy="301031"/>
          </a:xfrm>
          <a:prstGeom prst="rect">
            <a:avLst/>
          </a:prstGeom>
        </p:spPr>
      </p:pic>
      <p:pic>
        <p:nvPicPr>
          <p:cNvPr id="8" name="Picture 7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2" y="4601222"/>
            <a:ext cx="1889759" cy="11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160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2560050"/>
            <a:ext cx="2954337" cy="1629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9516" y="3880116"/>
            <a:ext cx="1889760" cy="309797"/>
          </a:xfrm>
          <a:prstGeom prst="rect">
            <a:avLst/>
          </a:prstGeom>
        </p:spPr>
      </p:pic>
      <p:pic>
        <p:nvPicPr>
          <p:cNvPr id="11" name="Picture 10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7" y="2560050"/>
            <a:ext cx="2018909" cy="12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647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9079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6682CC9-0DEC-0449-9B00-3E6EE05AA425}" type="slidenum">
              <a:rPr lang="en-US" sz="1000" smtClean="0">
                <a:latin typeface="+mn-lt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557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1393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3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0616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  <a:lvl2pPr marL="342900" indent="-342900">
              <a:buSzPct val="70000"/>
              <a:buFont typeface="Arial"/>
              <a:buChar char="•"/>
              <a:defRPr/>
            </a:lvl2pPr>
            <a:lvl3pPr marL="687388" indent="-342900">
              <a:buSzPct val="70000"/>
              <a:buFont typeface="Arial"/>
              <a:buChar char="•"/>
              <a:defRPr/>
            </a:lvl3pPr>
            <a:lvl4pPr marL="1030287" indent="-342900">
              <a:buSzPct val="70000"/>
              <a:buFont typeface="Arial"/>
              <a:buChar char="•"/>
              <a:defRPr/>
            </a:lvl4pPr>
            <a:lvl5pPr marL="1374775" indent="-342900">
              <a:buSzPct val="70000"/>
              <a:buFont typeface="Arial"/>
              <a:buChar char="•"/>
              <a:defRPr/>
            </a:lvl5pPr>
          </a:lstStyle>
          <a:p>
            <a:pPr lvl="0">
              <a:defRPr sz="1800"/>
            </a:pPr>
            <a:r>
              <a:rPr sz="2500" dirty="0"/>
              <a:t>Body Level One</a:t>
            </a:r>
          </a:p>
          <a:p>
            <a:pPr lvl="1">
              <a:defRPr sz="1800"/>
            </a:pPr>
            <a:r>
              <a:rPr sz="2500" dirty="0"/>
              <a:t>Body Level Two</a:t>
            </a:r>
          </a:p>
          <a:p>
            <a:pPr lvl="2">
              <a:defRPr sz="1800"/>
            </a:pPr>
            <a:r>
              <a:rPr sz="2500" dirty="0"/>
              <a:t>Body Level Three</a:t>
            </a:r>
          </a:p>
          <a:p>
            <a:pPr lvl="3">
              <a:defRPr sz="1800"/>
            </a:pPr>
            <a:r>
              <a:rPr sz="2500" dirty="0"/>
              <a:t>Body Level Four</a:t>
            </a:r>
          </a:p>
          <a:p>
            <a:pPr lvl="4">
              <a:defRPr sz="1800"/>
            </a:pPr>
            <a:r>
              <a:rPr sz="2500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49877372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10.png"/>
          <p:cNvPicPr>
            <a:picLocks noChangeAspect="1"/>
          </p:cNvPicPr>
          <p:nvPr userDrawn="1"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62" y="1854261"/>
            <a:ext cx="5655880" cy="3609647"/>
          </a:xfrm>
          <a:prstGeom prst="rect">
            <a:avLst/>
          </a:prstGeom>
        </p:spPr>
      </p:pic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30" name="Picture 10" descr="SUSig_Rev_WrdmrkOneLin8c1515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213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07052" y="6414465"/>
            <a:ext cx="1979295" cy="324475"/>
          </a:xfrm>
          <a:prstGeom prst="rect">
            <a:avLst/>
          </a:prstGeom>
        </p:spPr>
      </p:pic>
      <p:pic>
        <p:nvPicPr>
          <p:cNvPr id="12" name="Picture 11" descr="logoSU2_v3.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62" y="226931"/>
            <a:ext cx="1029363" cy="6242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63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Relationship Id="rId3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Relationship Id="rId3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 Shape Design Using SU2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Pointwise® and SU2 </a:t>
            </a:r>
            <a:r>
              <a:rPr lang="en-US" dirty="0"/>
              <a:t>J</a:t>
            </a:r>
            <a:r>
              <a:rPr lang="en-US" dirty="0" smtClean="0"/>
              <a:t>oint Workshop</a:t>
            </a:r>
          </a:p>
          <a:p>
            <a:r>
              <a:rPr lang="en-US" dirty="0" smtClean="0"/>
              <a:t>Sept 29</a:t>
            </a:r>
            <a:r>
              <a:rPr lang="en-US" sz="2800" baseline="30000" dirty="0" smtClean="0"/>
              <a:t>th</a:t>
            </a:r>
            <a:r>
              <a:rPr lang="en-US" dirty="0" smtClean="0"/>
              <a:t>-30</a:t>
            </a:r>
            <a:r>
              <a:rPr lang="en-US" sz="2800" baseline="30000" dirty="0" smtClean="0"/>
              <a:t>th</a:t>
            </a:r>
            <a:r>
              <a:rPr lang="en-US" dirty="0" smtClean="0"/>
              <a:t>, 2014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u="sng" dirty="0" smtClean="0"/>
              <a:t>Francisco </a:t>
            </a:r>
            <a:r>
              <a:rPr lang="en-US" u="sng" dirty="0" smtClean="0"/>
              <a:t>Palacios</a:t>
            </a:r>
            <a:r>
              <a:rPr lang="en-US" dirty="0" smtClean="0"/>
              <a:t>, Thomas Economon</a:t>
            </a:r>
            <a:endParaRPr lang="en-US" dirty="0"/>
          </a:p>
          <a:p>
            <a:r>
              <a:rPr lang="en-US" dirty="0"/>
              <a:t>Aeronautics &amp; Astronautics </a:t>
            </a:r>
            <a:r>
              <a:rPr lang="en-US" dirty="0" smtClean="0"/>
              <a:t>Department (Stanford University)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55624">
        <p:fade/>
      </p:transition>
    </mc:Choice>
    <mc:Fallback xmlns="">
      <p:transition xmlns:p14="http://schemas.microsoft.com/office/powerpoint/2010/main" advTm="556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072" y="1828799"/>
            <a:ext cx="4006829" cy="3886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Set up FFD boxes at bottom of the SU2 native mesh file.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The new script for Pointwise can generate this information.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Initialize the mapping for the FFD box by running SU2_MDC once with option </a:t>
            </a:r>
            <a:r>
              <a:rPr lang="en-US" sz="1800" b="1" dirty="0" smtClean="0"/>
              <a:t>DV_KIND= FFD_SETTING.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After completion, a new copy of the mesh with all FFD information is written to disk.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Use this new mesh for shape optimization.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2011" y="1708361"/>
            <a:ext cx="32623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smtClean="0"/>
              <a:t>FFD box specification for our LM 1021 problem 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276757" y="2262360"/>
            <a:ext cx="3251442" cy="3785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FFD_NBOX=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FFD_NLEVEL=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FFD_TAG=</a:t>
            </a:r>
            <a:r>
              <a:rPr lang="en-US" sz="1200" dirty="0">
                <a:latin typeface="Courier New"/>
                <a:cs typeface="Courier New"/>
              </a:rPr>
              <a:t> WING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FFD_LEVEL=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FFD_DEGREE_I=</a:t>
            </a:r>
            <a:r>
              <a:rPr lang="en-US" sz="1200" dirty="0">
                <a:latin typeface="Courier New"/>
                <a:cs typeface="Courier New"/>
              </a:rPr>
              <a:t> 10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FFD_DEGREE_J=</a:t>
            </a:r>
            <a:r>
              <a:rPr lang="en-US" sz="1200" dirty="0">
                <a:latin typeface="Courier New"/>
                <a:cs typeface="Courier New"/>
              </a:rPr>
              <a:t> 12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FFD_DEGREE_K=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FFD_PARENTS=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FFD_CHILDREN=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FFD_CORNER_POINTS=</a:t>
            </a:r>
            <a:r>
              <a:rPr lang="en-US" sz="1200" dirty="0">
                <a:latin typeface="Courier New"/>
                <a:cs typeface="Courier New"/>
              </a:rPr>
              <a:t> 8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0.53585 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0.53585 </a:t>
            </a:r>
            <a:r>
              <a:rPr lang="en-US" sz="1200" dirty="0" smtClean="0">
                <a:latin typeface="Courier New"/>
                <a:cs typeface="Courier New"/>
              </a:rPr>
              <a:t>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FFD_CONTROL_POINTS=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0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FFD_SURFACE_POINTS=</a:t>
            </a:r>
            <a:r>
              <a:rPr lang="en-US" sz="1200" dirty="0" smtClean="0">
                <a:latin typeface="Courier New"/>
                <a:cs typeface="Courier New"/>
              </a:rPr>
              <a:t> 0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149725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5386" y="1371600"/>
            <a:ext cx="8007614" cy="533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pic>
        <p:nvPicPr>
          <p:cNvPr id="8" name="Picture 7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762663"/>
            <a:ext cx="8610599" cy="38266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1" y="1825845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05875" y="3660339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1658" y="3853273"/>
            <a:ext cx="16701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264 FFD Control Point Variables </a:t>
            </a:r>
          </a:p>
          <a:p>
            <a:pPr algn="ctr"/>
            <a:r>
              <a:rPr lang="en-US" sz="1600" dirty="0" smtClean="0"/>
              <a:t>(z direction)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8141" y="5215157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1,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2,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3,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4,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5,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6,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( 7, 1.0 | aircraft | WING, 7,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1,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589947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&amp; Adjoint Problem Setup</a:t>
            </a:r>
          </a:p>
        </p:txBody>
      </p:sp>
      <p:grpSp>
        <p:nvGrpSpPr>
          <p:cNvPr id="5" name="Agrupar 29"/>
          <p:cNvGrpSpPr/>
          <p:nvPr/>
        </p:nvGrpSpPr>
        <p:grpSpPr>
          <a:xfrm>
            <a:off x="573136" y="2731630"/>
            <a:ext cx="8077200" cy="2336800"/>
            <a:chOff x="491067" y="3894667"/>
            <a:chExt cx="8077200" cy="2336800"/>
          </a:xfrm>
        </p:grpSpPr>
        <p:sp>
          <p:nvSpPr>
            <p:cNvPr id="6" name="Rounded Rectangle 12"/>
            <p:cNvSpPr/>
            <p:nvPr/>
          </p:nvSpPr>
          <p:spPr bwMode="auto">
            <a:xfrm>
              <a:off x="491067" y="3894667"/>
              <a:ext cx="8077200" cy="2336800"/>
            </a:xfrm>
            <a:prstGeom prst="roundRect">
              <a:avLst/>
            </a:prstGeom>
            <a:solidFill>
              <a:srgbClr val="800000">
                <a:alpha val="1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alibri"/>
                <a:ea typeface="ＭＳ Ｐゴシック" pitchFamily="-109" charset="-128"/>
                <a:cs typeface="Calibri"/>
              </a:endParaRPr>
            </a:p>
          </p:txBody>
        </p:sp>
        <p:pic>
          <p:nvPicPr>
            <p:cNvPr id="7" name="Imagen 16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6764"/>
            <a:stretch>
              <a:fillRect/>
            </a:stretch>
          </p:blipFill>
          <p:spPr>
            <a:xfrm>
              <a:off x="734483" y="4326475"/>
              <a:ext cx="7505700" cy="757759"/>
            </a:xfrm>
            <a:prstGeom prst="rect">
              <a:avLst/>
            </a:prstGeom>
          </p:spPr>
        </p:pic>
        <p:sp>
          <p:nvSpPr>
            <p:cNvPr id="8" name="Rectángulo 17"/>
            <p:cNvSpPr/>
            <p:nvPr/>
          </p:nvSpPr>
          <p:spPr>
            <a:xfrm>
              <a:off x="643466" y="3910969"/>
              <a:ext cx="56049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Adjoint approach. What is the adjoint equation?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9" name="Agrupar 31"/>
          <p:cNvGrpSpPr/>
          <p:nvPr/>
        </p:nvGrpSpPr>
        <p:grpSpPr>
          <a:xfrm>
            <a:off x="759402" y="3967146"/>
            <a:ext cx="5249334" cy="1016625"/>
            <a:chOff x="677333" y="5130183"/>
            <a:chExt cx="5249334" cy="1016625"/>
          </a:xfrm>
        </p:grpSpPr>
        <p:grpSp>
          <p:nvGrpSpPr>
            <p:cNvPr id="10" name="Agrupar 30"/>
            <p:cNvGrpSpPr/>
            <p:nvPr/>
          </p:nvGrpSpPr>
          <p:grpSpPr>
            <a:xfrm>
              <a:off x="677333" y="5130183"/>
              <a:ext cx="5249334" cy="1016625"/>
              <a:chOff x="677333" y="5130183"/>
              <a:chExt cx="5249334" cy="1016625"/>
            </a:xfrm>
          </p:grpSpPr>
          <p:sp>
            <p:nvSpPr>
              <p:cNvPr id="12" name="Rectángulo 18"/>
              <p:cNvSpPr/>
              <p:nvPr/>
            </p:nvSpPr>
            <p:spPr>
              <a:xfrm>
                <a:off x="677333" y="5130183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800" dirty="0" smtClean="0">
                    <a:latin typeface="Calibri"/>
                    <a:cs typeface="Calibri"/>
                  </a:rPr>
                  <a:t>Choosing     to satisfy the adjoint equation:</a:t>
                </a:r>
                <a:endParaRPr lang="en-US" sz="1800" dirty="0">
                  <a:latin typeface="Calibri"/>
                  <a:cs typeface="Calibri"/>
                </a:endParaRPr>
              </a:p>
            </p:txBody>
          </p:sp>
          <p:pic>
            <p:nvPicPr>
              <p:cNvPr id="13" name="Imagen 26" descr="latex-image-1.pdf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129" t="63285" r="16610" b="-1932"/>
              <a:stretch>
                <a:fillRect/>
              </a:stretch>
            </p:blipFill>
            <p:spPr>
              <a:xfrm>
                <a:off x="728133" y="5469475"/>
                <a:ext cx="5198534" cy="677333"/>
              </a:xfrm>
              <a:prstGeom prst="rect">
                <a:avLst/>
              </a:prstGeom>
            </p:spPr>
          </p:pic>
        </p:grpSp>
        <p:pic>
          <p:nvPicPr>
            <p:cNvPr id="11" name="Imagen 27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03" t="43961" r="82487" b="35749"/>
            <a:stretch>
              <a:fillRect/>
            </a:stretch>
          </p:blipFill>
          <p:spPr>
            <a:xfrm>
              <a:off x="1629695" y="5164672"/>
              <a:ext cx="270933" cy="355601"/>
            </a:xfrm>
            <a:prstGeom prst="rect">
              <a:avLst/>
            </a:prstGeom>
          </p:spPr>
        </p:pic>
      </p:grpSp>
      <p:grpSp>
        <p:nvGrpSpPr>
          <p:cNvPr id="14" name="Agrupar 42"/>
          <p:cNvGrpSpPr/>
          <p:nvPr/>
        </p:nvGrpSpPr>
        <p:grpSpPr>
          <a:xfrm>
            <a:off x="537638" y="1386128"/>
            <a:ext cx="8652934" cy="1240897"/>
            <a:chOff x="491066" y="5041373"/>
            <a:chExt cx="8652934" cy="1240897"/>
          </a:xfrm>
        </p:grpSpPr>
        <p:pic>
          <p:nvPicPr>
            <p:cNvPr id="15" name="Imagen 52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91" t="-940" r="62510" b="77410"/>
            <a:stretch>
              <a:fillRect/>
            </a:stretch>
          </p:blipFill>
          <p:spPr>
            <a:xfrm>
              <a:off x="1020091" y="5181604"/>
              <a:ext cx="1100666" cy="304800"/>
            </a:xfrm>
            <a:prstGeom prst="rect">
              <a:avLst/>
            </a:prstGeom>
          </p:spPr>
        </p:pic>
        <p:pic>
          <p:nvPicPr>
            <p:cNvPr id="16" name="Imagen 53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11" t="68342" r="45720" b="-6250"/>
            <a:stretch>
              <a:fillRect/>
            </a:stretch>
          </p:blipFill>
          <p:spPr>
            <a:xfrm>
              <a:off x="1253067" y="5791204"/>
              <a:ext cx="2184399" cy="491066"/>
            </a:xfrm>
            <a:prstGeom prst="rect">
              <a:avLst/>
            </a:prstGeom>
          </p:spPr>
        </p:pic>
        <p:pic>
          <p:nvPicPr>
            <p:cNvPr id="17" name="Imagen 54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24" t="30433" b="38195"/>
            <a:stretch>
              <a:fillRect/>
            </a:stretch>
          </p:blipFill>
          <p:spPr>
            <a:xfrm>
              <a:off x="937318" y="5484365"/>
              <a:ext cx="2637367" cy="406400"/>
            </a:xfrm>
            <a:prstGeom prst="rect">
              <a:avLst/>
            </a:prstGeom>
          </p:spPr>
        </p:pic>
        <p:sp>
          <p:nvSpPr>
            <p:cNvPr id="18" name="Rectángulo 55"/>
            <p:cNvSpPr/>
            <p:nvPr/>
          </p:nvSpPr>
          <p:spPr>
            <a:xfrm>
              <a:off x="503592" y="5113239"/>
              <a:ext cx="4582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Find                       such that 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9" name="Rectángulo 56"/>
            <p:cNvSpPr/>
            <p:nvPr/>
          </p:nvSpPr>
          <p:spPr>
            <a:xfrm>
              <a:off x="491066" y="5858307"/>
              <a:ext cx="9990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smtClean="0">
                  <a:latin typeface="Calibri"/>
                  <a:cs typeface="Calibri"/>
                </a:rPr>
                <a:t>where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0" name="Rectángulo 57"/>
            <p:cNvSpPr/>
            <p:nvPr/>
          </p:nvSpPr>
          <p:spPr>
            <a:xfrm>
              <a:off x="4160096" y="5041373"/>
              <a:ext cx="49839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flow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design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Governing equation of the fluid:    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Functional to minimize:                    .</a:t>
              </a:r>
              <a:endParaRPr lang="en-US" sz="1800" dirty="0">
                <a:latin typeface="Calibri"/>
                <a:cs typeface="Calibri"/>
              </a:endParaRPr>
            </a:p>
          </p:txBody>
        </p:sp>
        <p:pic>
          <p:nvPicPr>
            <p:cNvPr id="21" name="Imagen 5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6923" y="5176841"/>
              <a:ext cx="406400" cy="177800"/>
            </a:xfrm>
            <a:prstGeom prst="rect">
              <a:avLst/>
            </a:prstGeom>
          </p:spPr>
        </p:pic>
        <p:pic>
          <p:nvPicPr>
            <p:cNvPr id="22" name="Imagen 5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8937" y="5496985"/>
              <a:ext cx="368300" cy="114300"/>
            </a:xfrm>
            <a:prstGeom prst="rect">
              <a:avLst/>
            </a:prstGeom>
          </p:spPr>
        </p:pic>
        <p:pic>
          <p:nvPicPr>
            <p:cNvPr id="23" name="Imagen 6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5400" y="5686962"/>
              <a:ext cx="1168400" cy="241300"/>
            </a:xfrm>
            <a:prstGeom prst="rect">
              <a:avLst/>
            </a:prstGeom>
          </p:spPr>
        </p:pic>
        <p:pic>
          <p:nvPicPr>
            <p:cNvPr id="24" name="Imagen 6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5344" y="5957898"/>
              <a:ext cx="1155700" cy="241300"/>
            </a:xfrm>
            <a:prstGeom prst="rect">
              <a:avLst/>
            </a:prstGeom>
          </p:spPr>
        </p:pic>
      </p:grpSp>
      <p:sp>
        <p:nvSpPr>
          <p:cNvPr id="25" name="CuadroTexto 28"/>
          <p:cNvSpPr txBox="1"/>
          <p:nvPr/>
        </p:nvSpPr>
        <p:spPr>
          <a:xfrm>
            <a:off x="610870" y="5343485"/>
            <a:ext cx="60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Easy to formulate, complex to solve robustly when dealing with turbulence, shocks, geometries with singularities, surface formulation.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86" b="-1214"/>
          <a:stretch/>
        </p:blipFill>
        <p:spPr>
          <a:xfrm>
            <a:off x="6631644" y="5189275"/>
            <a:ext cx="2024994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3612777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393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22547" y="1403812"/>
            <a:ext cx="3678399" cy="4801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% -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CUSP, ROE, AUSM, HLLC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, TURKEL_PREC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, MSW)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0.02 )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EULER_IMPLICIT, EULER_EXPLICIT)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ADJOINT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-FLOW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ROE)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2nd,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0.05 )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Reduction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of the CFL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in the adjoint problem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CFL_REDUCTION_ADJFLOW=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0.25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Limit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for the adjoint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variable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LIMIT_ADJFLOW=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1E6</a:t>
            </a:r>
          </a:p>
        </p:txBody>
      </p:sp>
    </p:spTree>
    <p:extLst>
      <p:ext uri="{BB962C8B-B14F-4D97-AF65-F5344CB8AC3E}">
        <p14:creationId xmlns:p14="http://schemas.microsoft.com/office/powerpoint/2010/main" val="31444957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Deformation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961049" y="1841923"/>
            <a:ext cx="3235447" cy="286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5221442" y="1841923"/>
            <a:ext cx="3235447" cy="28621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80037" y="2951740"/>
            <a:ext cx="730860" cy="1297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961048" y="4876800"/>
            <a:ext cx="7725751" cy="144780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 dirty="0" smtClean="0"/>
              <a:t>Need robust mesh deformation technique…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Treat the mesh as an elastic solid with non-uniform stiffness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Solve the </a:t>
            </a:r>
            <a:r>
              <a:rPr lang="en-US" sz="1800" b="1" dirty="0" smtClean="0"/>
              <a:t>linear elasticity equations </a:t>
            </a:r>
            <a:r>
              <a:rPr lang="en-US" sz="1800" dirty="0" smtClean="0"/>
              <a:t>on the mesh for the nodal displacements using the movement of the boundaries as input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52954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 Deformation</a:t>
            </a:r>
            <a:endParaRPr lang="en-US" dirty="0"/>
          </a:p>
        </p:txBody>
      </p:sp>
      <p:pic>
        <p:nvPicPr>
          <p:cNvPr id="4" name="Picture 3" descr="Screen Shot 2014-04-08 at 8.56.52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62" y="1447800"/>
            <a:ext cx="7219421" cy="4208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ame 5"/>
          <p:cNvSpPr/>
          <p:nvPr/>
        </p:nvSpPr>
        <p:spPr>
          <a:xfrm>
            <a:off x="2940162" y="4191000"/>
            <a:ext cx="1447800" cy="3810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4387962" y="4381500"/>
            <a:ext cx="762000" cy="266700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26162" y="4419600"/>
            <a:ext cx="327660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Controls type of cell stiffness. Smaller cells or those near walls will be more rigid under deformation (preserves mesh quality).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41933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840085"/>
            <a:ext cx="6314438" cy="6095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$ </a:t>
            </a:r>
            <a:r>
              <a:rPr lang="en-US" dirty="0" err="1" smtClean="0">
                <a:latin typeface="Courier New"/>
                <a:cs typeface="Courier New"/>
              </a:rPr>
              <a:t>shape_optimization.py</a:t>
            </a:r>
            <a:r>
              <a:rPr lang="en-US" dirty="0" smtClean="0">
                <a:latin typeface="Courier New"/>
                <a:cs typeface="Courier New"/>
              </a:rPr>
              <a:t> –f LM-1021.cfg –</a:t>
            </a:r>
            <a:r>
              <a:rPr lang="en-US" dirty="0">
                <a:latin typeface="Courier New"/>
                <a:cs typeface="Courier New"/>
              </a:rPr>
              <a:t>n</a:t>
            </a:r>
            <a:r>
              <a:rPr lang="en-US" dirty="0" smtClean="0">
                <a:latin typeface="Courier New"/>
                <a:cs typeface="Courier New"/>
              </a:rPr>
              <a:t> 96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IMG_0467.JPG"/>
          <p:cNvPicPr>
            <a:picLocks noChangeAspect="1"/>
          </p:cNvPicPr>
          <p:nvPr/>
        </p:nvPicPr>
        <p:blipFill rotWithShape="1">
          <a:blip r:embed="rId2"/>
          <a:srcRect l="15327" t="4108"/>
          <a:stretch/>
        </p:blipFill>
        <p:spPr>
          <a:xfrm>
            <a:off x="2739819" y="2698149"/>
            <a:ext cx="3825140" cy="3235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643312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 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pic>
        <p:nvPicPr>
          <p:cNvPr id="5" name="Picture 4" descr="CloserDomai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66" y="1371600"/>
            <a:ext cx="5606734" cy="50730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688" y="2690336"/>
            <a:ext cx="2124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Shock-aligned hex cells can help maintain accuracy and reduce cost for boom predictions when extracting off-body pressure signatures.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91280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ag_se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8" y="700087"/>
            <a:ext cx="7639405" cy="5624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0" y="3836075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The </a:t>
            </a:r>
            <a:r>
              <a:rPr lang="en-US" sz="1800" b="1" dirty="0" smtClean="0"/>
              <a:t>Continuous Adjoint </a:t>
            </a:r>
            <a:r>
              <a:rPr lang="en-US" sz="1800" dirty="0" smtClean="0"/>
              <a:t>in SU2</a:t>
            </a:r>
            <a:r>
              <a:rPr lang="en-US" sz="1800" baseline="30000" dirty="0" smtClean="0"/>
              <a:t> </a:t>
            </a:r>
            <a:r>
              <a:rPr lang="en-US" sz="1800" dirty="0" smtClean="0"/>
              <a:t>provides surface sensitivities: a measure of the change in the objective function at each node due to small perturbations in the local normal direction.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41056338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My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Pitching Moment Constraint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01557" y="1727882"/>
            <a:ext cx="4755083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LM-1021 optimization:</a:t>
            </a:r>
          </a:p>
          <a:p>
            <a:endParaRPr lang="en-US" sz="1800" dirty="0" smtClean="0"/>
          </a:p>
          <a:p>
            <a:r>
              <a:rPr lang="en-US" sz="1800" dirty="0"/>
              <a:t>O</a:t>
            </a:r>
            <a:r>
              <a:rPr lang="en-US" sz="1800" dirty="0" smtClean="0"/>
              <a:t>bjective: Reduce </a:t>
            </a:r>
            <a:r>
              <a:rPr lang="en-US" sz="1800" dirty="0" err="1" smtClean="0"/>
              <a:t>C</a:t>
            </a:r>
            <a:r>
              <a:rPr lang="en-US" sz="1800" baseline="-25000" dirty="0" err="1" smtClean="0"/>
              <a:t>My</a:t>
            </a:r>
            <a:r>
              <a:rPr lang="en-US" sz="1800" dirty="0" smtClean="0"/>
              <a:t> from 0.018 to 0.0135.</a:t>
            </a:r>
          </a:p>
          <a:p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Maintaining C</a:t>
            </a:r>
            <a:r>
              <a:rPr lang="en-US" sz="1800" baseline="-25000" dirty="0" smtClean="0"/>
              <a:t>L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W</a:t>
            </a:r>
            <a:r>
              <a:rPr lang="en-US" sz="1800" dirty="0" smtClean="0"/>
              <a:t>ithout affecting C</a:t>
            </a:r>
            <a:r>
              <a:rPr lang="en-US" sz="1800" baseline="-25000" dirty="0" smtClean="0"/>
              <a:t>D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C</a:t>
            </a:r>
            <a:r>
              <a:rPr lang="en-US" sz="1800" dirty="0" smtClean="0"/>
              <a:t>onstraining the minimum value of the maximum thickness at 2 outboard sections.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Using 263 design variables.</a:t>
            </a:r>
          </a:p>
          <a:p>
            <a:pPr marL="285750" indent="-285750">
              <a:buFontTx/>
              <a:buChar char="-"/>
            </a:pPr>
            <a:endParaRPr lang="en-US" sz="18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57719" y="4872640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1943" y="4497871"/>
            <a:ext cx="140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main objective has been satisfied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8854825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constraint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57719" y="491844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943" y="4502945"/>
            <a:ext cx="14046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C</a:t>
            </a:r>
            <a:r>
              <a:rPr lang="en-US" sz="1600" baseline="-25000" dirty="0" smtClean="0"/>
              <a:t>L</a:t>
            </a:r>
            <a:r>
              <a:rPr lang="en-US" sz="1600" dirty="0" smtClean="0"/>
              <a:t> is acceptable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7996571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xThickness_Section4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r="6621"/>
          <a:stretch/>
        </p:blipFill>
        <p:spPr>
          <a:xfrm>
            <a:off x="3459449" y="1222529"/>
            <a:ext cx="5347057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0.08675m) constraint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10741" y="449856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60272" y="5211587"/>
            <a:ext cx="0" cy="47325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65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MaxThickness_Section5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7" r="9157"/>
          <a:stretch/>
        </p:blipFill>
        <p:spPr>
          <a:xfrm>
            <a:off x="3437553" y="1228724"/>
            <a:ext cx="5219085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0.10100m) constraint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10741" y="4960229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13538" y="5561946"/>
            <a:ext cx="0" cy="16990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43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objective function (min)</a:t>
            </a:r>
            <a:endParaRPr lang="en-US" dirty="0"/>
          </a:p>
        </p:txBody>
      </p:sp>
      <p:pic>
        <p:nvPicPr>
          <p:cNvPr id="7" name="Content Placeholder 6" descr="CD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957719" y="5019172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1943" y="4808828"/>
            <a:ext cx="1147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decrease in C</a:t>
            </a:r>
            <a:r>
              <a:rPr lang="en-US" sz="1600" baseline="-25000" dirty="0" smtClean="0"/>
              <a:t>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6833641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(LM-1021) geometry and design variables</a:t>
            </a:r>
            <a:endParaRPr lang="en-US" dirty="0"/>
          </a:p>
        </p:txBody>
      </p:sp>
      <p:pic>
        <p:nvPicPr>
          <p:cNvPr id="4" name="Content Placeholder 3" descr="Baseline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93022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(iteration 14) geometry and control points loc.</a:t>
            </a:r>
            <a:endParaRPr lang="en-US" dirty="0"/>
          </a:p>
        </p:txBody>
      </p:sp>
      <p:pic>
        <p:nvPicPr>
          <p:cNvPr id="4" name="Content Placeholder 3" descr="Fina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0545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4" name="Content Placeholder 3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grpSp>
        <p:nvGrpSpPr>
          <p:cNvPr id="2" name="Group 1"/>
          <p:cNvGrpSpPr/>
          <p:nvPr/>
        </p:nvGrpSpPr>
        <p:grpSpPr>
          <a:xfrm>
            <a:off x="3579621" y="1819640"/>
            <a:ext cx="5130231" cy="2955986"/>
            <a:chOff x="3579621" y="1819640"/>
            <a:chExt cx="5130231" cy="2955986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196028" y="3691270"/>
              <a:ext cx="2940934" cy="5198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11228" y="3275771"/>
              <a:ext cx="1498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Oops… this is not OK</a:t>
              </a:r>
            </a:p>
            <a:p>
              <a:r>
                <a:rPr lang="en-US" sz="1600" dirty="0" smtClean="0"/>
                <a:t>Let’s fix it!</a:t>
              </a:r>
              <a:endParaRPr lang="en-US" sz="16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579621" y="1819640"/>
              <a:ext cx="3297410" cy="2955986"/>
            </a:xfrm>
            <a:custGeom>
              <a:avLst/>
              <a:gdLst>
                <a:gd name="connsiteX0" fmla="*/ 3297410 w 3297410"/>
                <a:gd name="connsiteY0" fmla="*/ 0 h 2955986"/>
                <a:gd name="connsiteX1" fmla="*/ 2844387 w 3297410"/>
                <a:gd name="connsiteY1" fmla="*/ 282230 h 2955986"/>
                <a:gd name="connsiteX2" fmla="*/ 2250259 w 3297410"/>
                <a:gd name="connsiteY2" fmla="*/ 779846 h 2955986"/>
                <a:gd name="connsiteX3" fmla="*/ 1217962 w 3297410"/>
                <a:gd name="connsiteY3" fmla="*/ 1700806 h 2955986"/>
                <a:gd name="connsiteX4" fmla="*/ 712953 w 3297410"/>
                <a:gd name="connsiteY4" fmla="*/ 2220703 h 2955986"/>
                <a:gd name="connsiteX5" fmla="*/ 0 w 3297410"/>
                <a:gd name="connsiteY5" fmla="*/ 2955986 h 295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7410" h="2955986">
                  <a:moveTo>
                    <a:pt x="3297410" y="0"/>
                  </a:moveTo>
                  <a:cubicBezTo>
                    <a:pt x="3158161" y="76128"/>
                    <a:pt x="3018912" y="152256"/>
                    <a:pt x="2844387" y="282230"/>
                  </a:cubicBezTo>
                  <a:cubicBezTo>
                    <a:pt x="2669862" y="412204"/>
                    <a:pt x="2521330" y="543417"/>
                    <a:pt x="2250259" y="779846"/>
                  </a:cubicBezTo>
                  <a:cubicBezTo>
                    <a:pt x="1979188" y="1016275"/>
                    <a:pt x="1474180" y="1460663"/>
                    <a:pt x="1217962" y="1700806"/>
                  </a:cubicBezTo>
                  <a:cubicBezTo>
                    <a:pt x="961744" y="1940949"/>
                    <a:pt x="712953" y="2220703"/>
                    <a:pt x="712953" y="2220703"/>
                  </a:cubicBezTo>
                  <a:lnTo>
                    <a:pt x="0" y="2955986"/>
                  </a:lnTo>
                </a:path>
              </a:pathLst>
            </a:custGeom>
            <a:ln w="67691">
              <a:solidFill>
                <a:srgbClr val="A70A3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83730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6C2C2"/>
                </a:solidFill>
              </a:rPr>
              <a:t>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Conclusions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Redefine the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1"/>
            <a:ext cx="7738024" cy="1815797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We should redefine our optimization problem.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Modify the design variables to guarantee the continuity of the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surface derivative.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Add new constraints: Max thickness in the inboard and outboard sections (90%) and minimum twist angle (-3.4deg)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492640"/>
            <a:ext cx="7466280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(MAX_THICKNESS_SEC2 &gt; 0.0027518184) * 0.01; (MAX_THICKNESS_SEC3 &gt; 0.0020452032) * 0.01; (MAX_THICKNESS_SEC4 &gt; 0.0013014216) * 0.01; (MAX_THICKNESS_SEC5 &gt; 0.00052060608) * 0.01; (AOA_SEC1 &gt; -3.3) * 0.01; (AOA_SEC2 &gt; -3.3) * 0.01; (AOA_SEC3 &gt; -3.3) * 0.01; (AOA_SEC4 &gt; -3.3) * 0.01; (AOA_SEC5 &gt; -3.3) * 0.01</a:t>
            </a:r>
          </a:p>
        </p:txBody>
      </p:sp>
    </p:spTree>
    <p:extLst>
      <p:ext uri="{BB962C8B-B14F-4D97-AF65-F5344CB8AC3E}">
        <p14:creationId xmlns:p14="http://schemas.microsoft.com/office/powerpoint/2010/main" val="16227661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675071"/>
            <a:ext cx="8610599" cy="3826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371600"/>
            <a:ext cx="8229600" cy="533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387343" y="3415323"/>
            <a:ext cx="1637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241 FFD Control Point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1" y="1727304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65286" y="3665777"/>
            <a:ext cx="1834370" cy="1091784"/>
          </a:xfrm>
          <a:custGeom>
            <a:avLst/>
            <a:gdLst>
              <a:gd name="connsiteX0" fmla="*/ 1567012 w 1834370"/>
              <a:gd name="connsiteY0" fmla="*/ 401064 h 1091784"/>
              <a:gd name="connsiteX1" fmla="*/ 1789810 w 1834370"/>
              <a:gd name="connsiteY1" fmla="*/ 326793 h 1091784"/>
              <a:gd name="connsiteX2" fmla="*/ 1834370 w 1834370"/>
              <a:gd name="connsiteY2" fmla="*/ 0 h 1091784"/>
              <a:gd name="connsiteX3" fmla="*/ 1307081 w 1834370"/>
              <a:gd name="connsiteY3" fmla="*/ 200532 h 1091784"/>
              <a:gd name="connsiteX4" fmla="*/ 779793 w 1834370"/>
              <a:gd name="connsiteY4" fmla="*/ 430772 h 1091784"/>
              <a:gd name="connsiteX5" fmla="*/ 415889 w 1834370"/>
              <a:gd name="connsiteY5" fmla="*/ 579314 h 1091784"/>
              <a:gd name="connsiteX6" fmla="*/ 51986 w 1834370"/>
              <a:gd name="connsiteY6" fmla="*/ 764992 h 1091784"/>
              <a:gd name="connsiteX7" fmla="*/ 0 w 1834370"/>
              <a:gd name="connsiteY7" fmla="*/ 1091784 h 1091784"/>
              <a:gd name="connsiteX8" fmla="*/ 282210 w 1834370"/>
              <a:gd name="connsiteY8" fmla="*/ 965524 h 10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370" h="1091784">
                <a:moveTo>
                  <a:pt x="1567012" y="401064"/>
                </a:moveTo>
                <a:lnTo>
                  <a:pt x="1789810" y="326793"/>
                </a:lnTo>
                <a:lnTo>
                  <a:pt x="1834370" y="0"/>
                </a:lnTo>
                <a:lnTo>
                  <a:pt x="1307081" y="200532"/>
                </a:lnTo>
                <a:lnTo>
                  <a:pt x="779793" y="430772"/>
                </a:lnTo>
                <a:lnTo>
                  <a:pt x="415889" y="579314"/>
                </a:lnTo>
                <a:lnTo>
                  <a:pt x="51986" y="764992"/>
                </a:lnTo>
                <a:lnTo>
                  <a:pt x="0" y="1091784"/>
                </a:lnTo>
                <a:lnTo>
                  <a:pt x="282210" y="96552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713299" y="3554371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73" y="5116619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2, 0, 0.0, 0.0, 1.0 ); ( 7, 1.0 | aircraft | WING, 1, 2, 0, 0.0, 0.0, 1.0 ); ( 7, 1.0 | aircraft | WING, 2, 2, 0, 0.0, 0.0, 1.0 ); ( 7, 1.0 | aircraft | WING, 3, 2, 0, 0.0, 0.0, 1.0 ); ( 7, 1.0 | aircraft | WING, 4, 2, 0, 0.0, 0.0, 1.0 ); ( 7, 1.0 | aircraft | WING, 5, 2, 0, 0.0, 0.0, 1.0 ); ( 7, 1.0 | aircraft | WING, 6, 2, 0, 0.0, 0.0, 1.0 ); ( 7, 1.0 | aircraft | WING, 7, 2, 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85590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and Pitching Moment Constraint</a:t>
            </a:r>
            <a:endParaRPr lang="en-US" dirty="0"/>
          </a:p>
        </p:txBody>
      </p:sp>
      <p:pic>
        <p:nvPicPr>
          <p:cNvPr id="4" name="Picture 3" descr="CM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4" y="2255434"/>
            <a:ext cx="4371578" cy="3886200"/>
          </a:xfrm>
          <a:prstGeom prst="rect">
            <a:avLst/>
          </a:prstGeom>
        </p:spPr>
      </p:pic>
      <p:pic>
        <p:nvPicPr>
          <p:cNvPr id="6" name="Picture 5" descr="C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0" y="2255434"/>
            <a:ext cx="4371578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275" y="1428964"/>
            <a:ext cx="8541881" cy="1097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Objective: Reduce </a:t>
            </a:r>
            <a:r>
              <a:rPr lang="en-US" sz="1400" dirty="0" err="1" smtClean="0"/>
              <a:t>C</a:t>
            </a:r>
            <a:r>
              <a:rPr lang="en-US" sz="1400" baseline="-25000" dirty="0" err="1" smtClean="0"/>
              <a:t>My</a:t>
            </a:r>
            <a:r>
              <a:rPr lang="en-US" sz="1400" dirty="0" smtClean="0"/>
              <a:t> from 0.018 to 0.0135.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Maintaining </a:t>
            </a:r>
            <a:r>
              <a:rPr lang="en-US" sz="1400" dirty="0" smtClean="0"/>
              <a:t>C</a:t>
            </a:r>
            <a:r>
              <a:rPr lang="en-US" sz="1400" baseline="-25000" dirty="0" smtClean="0"/>
              <a:t>L</a:t>
            </a:r>
            <a:r>
              <a:rPr lang="en-US" sz="1400" dirty="0"/>
              <a:t> </a:t>
            </a:r>
            <a:r>
              <a:rPr lang="en-US" sz="1400" dirty="0" smtClean="0"/>
              <a:t>(with a minimal impact in C</a:t>
            </a:r>
            <a:r>
              <a:rPr lang="en-US" sz="1400" baseline="-25000" dirty="0" smtClean="0"/>
              <a:t>D</a:t>
            </a:r>
            <a:r>
              <a:rPr lang="en-US" sz="1400" dirty="0" smtClean="0"/>
              <a:t>).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</a:t>
            </a:r>
            <a:r>
              <a:rPr lang="en-US" sz="1400" dirty="0" smtClean="0"/>
              <a:t>onstraining the minimum value of the maximum thickness and twist angle at 4 sections.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Using 241 design variables.</a:t>
            </a:r>
          </a:p>
          <a:p>
            <a:pPr marL="285750" indent="-285750">
              <a:buFontTx/>
              <a:buChar char="-"/>
            </a:pPr>
            <a:endParaRPr lang="en-US" sz="14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344009" y="4314256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55982" y="4708437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324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eo_Sect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0" y="1206556"/>
            <a:ext cx="2571516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constraints</a:t>
            </a:r>
            <a:endParaRPr lang="en-US" dirty="0"/>
          </a:p>
        </p:txBody>
      </p:sp>
      <p:pic>
        <p:nvPicPr>
          <p:cNvPr id="7" name="Picture 6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4" y="1571234"/>
            <a:ext cx="2438400" cy="4871156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15" idx="1"/>
          </p:cNvCxnSpPr>
          <p:nvPr/>
        </p:nvCxnSpPr>
        <p:spPr>
          <a:xfrm rot="10800000" flipV="1">
            <a:off x="2896238" y="2349556"/>
            <a:ext cx="764412" cy="24926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3028517" y="3581398"/>
            <a:ext cx="3401643" cy="1565589"/>
          </a:xfrm>
          <a:prstGeom prst="bentConnector3">
            <a:avLst>
              <a:gd name="adj1" fmla="val 9977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7" idx="1"/>
          </p:cNvCxnSpPr>
          <p:nvPr/>
        </p:nvCxnSpPr>
        <p:spPr>
          <a:xfrm rot="10800000" flipV="1">
            <a:off x="3160115" y="4813094"/>
            <a:ext cx="506212" cy="67397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Geo_Sectio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59" y="1832290"/>
            <a:ext cx="2571517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Geo_Sectio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27" y="3670094"/>
            <a:ext cx="2571516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Geo_Section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25" y="4166454"/>
            <a:ext cx="2571517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2" name="Elbow Connector 21"/>
          <p:cNvCxnSpPr/>
          <p:nvPr/>
        </p:nvCxnSpPr>
        <p:spPr>
          <a:xfrm rot="10800000">
            <a:off x="3240501" y="6032744"/>
            <a:ext cx="3194525" cy="273721"/>
          </a:xfrm>
          <a:prstGeom prst="bentConnector3">
            <a:avLst>
              <a:gd name="adj1" fmla="val 9969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206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xThickness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3748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thickness constraint</a:t>
            </a:r>
            <a:endParaRPr lang="en-US" dirty="0"/>
          </a:p>
        </p:txBody>
      </p:sp>
      <p:pic>
        <p:nvPicPr>
          <p:cNvPr id="4" name="Picture 3" descr="MaxThickness_Sect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16220"/>
            <a:ext cx="3085820" cy="2743200"/>
          </a:xfrm>
          <a:prstGeom prst="rect">
            <a:avLst/>
          </a:prstGeom>
        </p:spPr>
      </p:pic>
      <p:pic>
        <p:nvPicPr>
          <p:cNvPr id="15" name="Picture 14" descr="MaxThickness_Sectio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3723748"/>
            <a:ext cx="3085821" cy="2743200"/>
          </a:xfrm>
          <a:prstGeom prst="rect">
            <a:avLst/>
          </a:prstGeom>
        </p:spPr>
      </p:pic>
      <p:pic>
        <p:nvPicPr>
          <p:cNvPr id="13" name="Picture 12" descr="MaxThickness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59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oA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8582"/>
            <a:ext cx="3085820" cy="2743200"/>
          </a:xfrm>
          <a:prstGeom prst="rect">
            <a:avLst/>
          </a:prstGeom>
        </p:spPr>
      </p:pic>
      <p:pic>
        <p:nvPicPr>
          <p:cNvPr id="12" name="Picture 11" descr="AoA_Sectio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3728582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angle constraint</a:t>
            </a:r>
            <a:endParaRPr lang="en-US" dirty="0"/>
          </a:p>
        </p:txBody>
      </p:sp>
      <p:pic>
        <p:nvPicPr>
          <p:cNvPr id="4" name="Picture 3" descr="AoA_Secti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20800"/>
            <a:ext cx="3085820" cy="2743200"/>
          </a:xfrm>
          <a:prstGeom prst="rect">
            <a:avLst/>
          </a:prstGeom>
        </p:spPr>
      </p:pic>
      <p:pic>
        <p:nvPicPr>
          <p:cNvPr id="6" name="Picture 5" descr="AoA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14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dirty="0" smtClean="0"/>
              <a:t> distribution</a:t>
            </a:r>
            <a:endParaRPr lang="en-US" baseline="-25000" dirty="0"/>
          </a:p>
        </p:txBody>
      </p:sp>
      <p:pic>
        <p:nvPicPr>
          <p:cNvPr id="3" name="Content Placeholder 2" descr="Baseline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</p:spTree>
    <p:extLst>
      <p:ext uri="{BB962C8B-B14F-4D97-AF65-F5344CB8AC3E}">
        <p14:creationId xmlns:p14="http://schemas.microsoft.com/office/powerpoint/2010/main" val="397008471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baseline="-25000" dirty="0"/>
              <a:t> </a:t>
            </a:r>
            <a:r>
              <a:rPr lang="en-US" dirty="0" smtClean="0"/>
              <a:t>distribution</a:t>
            </a:r>
            <a:endParaRPr lang="en-US" baseline="-25000" dirty="0"/>
          </a:p>
        </p:txBody>
      </p:sp>
      <p:pic>
        <p:nvPicPr>
          <p:cNvPr id="3" name="Content Placeholder 2" descr="Final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  <p:pic>
        <p:nvPicPr>
          <p:cNvPr id="2" name="Picture 1" descr="C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92" y="2516266"/>
            <a:ext cx="2185733" cy="19430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096583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3" name="Content Placeholder 2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8115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presentation…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634396"/>
            <a:ext cx="7700963" cy="458923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will focus on the redesign of a supersonic aircraft: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Starting with a basic setting, we will run a quick optimization and then propose some changes (man in the loop) to improve the results.</a:t>
            </a:r>
          </a:p>
          <a:p>
            <a:pPr>
              <a:buFont typeface="Arial"/>
              <a:buChar char="•"/>
            </a:pPr>
            <a:r>
              <a:rPr lang="en-US" sz="2000" dirty="0"/>
              <a:t>Shape design has some moving tools and parameters that should be adjusted. </a:t>
            </a:r>
            <a:r>
              <a:rPr lang="en-US" sz="2000" dirty="0" smtClean="0"/>
              <a:t>We will </a:t>
            </a:r>
            <a:r>
              <a:rPr lang="en-US" sz="2000" dirty="0"/>
              <a:t>also </a:t>
            </a:r>
            <a:r>
              <a:rPr lang="en-US" sz="2000" dirty="0" smtClean="0"/>
              <a:t>discuss </a:t>
            </a:r>
            <a:r>
              <a:rPr lang="en-US" sz="2000" dirty="0"/>
              <a:t>that topic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919105" y="3836477"/>
            <a:ext cx="8008202" cy="2516447"/>
            <a:chOff x="919105" y="4060566"/>
            <a:chExt cx="8008202" cy="2252780"/>
          </a:xfrm>
        </p:grpSpPr>
        <p:sp>
          <p:nvSpPr>
            <p:cNvPr id="13" name="Rectangle 12"/>
            <p:cNvSpPr/>
            <p:nvPr/>
          </p:nvSpPr>
          <p:spPr>
            <a:xfrm>
              <a:off x="919105" y="4060566"/>
              <a:ext cx="8008202" cy="22527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148" y="4195605"/>
              <a:ext cx="2303160" cy="1799221"/>
            </a:xfrm>
            <a:prstGeom prst="rect">
              <a:avLst/>
            </a:prstGeom>
          </p:spPr>
        </p:pic>
        <p:sp>
          <p:nvSpPr>
            <p:cNvPr id="7" name="Marcador de contenido 4"/>
            <p:cNvSpPr txBox="1">
              <a:spLocks/>
            </p:cNvSpPr>
            <p:nvPr/>
          </p:nvSpPr>
          <p:spPr bwMode="auto">
            <a:xfrm>
              <a:off x="919105" y="4152634"/>
              <a:ext cx="5375942" cy="1968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Supersonic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low-boom design is not new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! What has changed? computational resources, turbulence modelling, adjoint based design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tools, 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better understanding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of the 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sound propagation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…  </a:t>
              </a:r>
            </a:p>
            <a:p>
              <a:pPr marL="342900" lvl="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cs typeface="Calibri"/>
                </a:rPr>
                <a:t>The goal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cs typeface="Calibri"/>
                </a:rPr>
                <a:t>: to enable routine use of high-fidelity tools in the multi-disciplinary design of complete low-boom configurations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cs typeface="Calibri"/>
                </a:rPr>
                <a:t>.</a:t>
              </a:r>
              <a:endParaRPr lang="en-US" sz="1800" kern="0" dirty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43155" y="5584129"/>
              <a:ext cx="11624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65-70 </a:t>
              </a:r>
              <a:r>
                <a:rPr lang="en-US" sz="1400" b="1" dirty="0" err="1">
                  <a:solidFill>
                    <a:schemeClr val="bg1"/>
                  </a:solidFill>
                </a:rPr>
                <a:t>PLdB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8148" y="5905272"/>
              <a:ext cx="230316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Image | Lockheed Martin via NASA webpage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5835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pic>
        <p:nvPicPr>
          <p:cNvPr id="4" name="Picture 3" descr="ClSe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523" y="4433767"/>
            <a:ext cx="2025645" cy="180080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CdSen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41" y="4433767"/>
            <a:ext cx="2010843" cy="178764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MySen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055" y="4442348"/>
            <a:ext cx="2015993" cy="179222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436" y="1752620"/>
            <a:ext cx="2517977" cy="22384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comparis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0" y="1489851"/>
            <a:ext cx="4942273" cy="27473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01141" y="1521787"/>
            <a:ext cx="276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8348" y="3272754"/>
            <a:ext cx="135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5% less C</a:t>
            </a:r>
            <a:r>
              <a:rPr lang="en-US" sz="1800" baseline="-25000" dirty="0" smtClean="0"/>
              <a:t>D</a:t>
            </a:r>
            <a:r>
              <a:rPr lang="en-US" sz="1800" dirty="0"/>
              <a:t> </a:t>
            </a:r>
            <a:r>
              <a:rPr lang="en-US" sz="1800" dirty="0" smtClean="0"/>
              <a:t>with the same C</a:t>
            </a:r>
            <a:r>
              <a:rPr lang="en-US" sz="1800" baseline="-25000" dirty="0" smtClean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521887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Only Scratched the Surface…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722543" y="1335735"/>
            <a:ext cx="3963039" cy="44561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/>
            <a:r>
              <a:rPr lang="en-US" sz="1800" dirty="0" smtClean="0"/>
              <a:t>Objective </a:t>
            </a:r>
            <a:r>
              <a:rPr lang="en-US" dirty="0"/>
              <a:t>F</a:t>
            </a:r>
            <a:r>
              <a:rPr lang="en-US" sz="1800" dirty="0" smtClean="0"/>
              <a:t>unctions and Constraints:</a:t>
            </a:r>
          </a:p>
          <a:p>
            <a:pPr marL="0" indent="0"/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Drag, lift, moments.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Stability derivatives.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Load distribution on the wing</a:t>
            </a:r>
            <a:r>
              <a:rPr lang="en-US" dirty="0" smtClean="0"/>
              <a:t>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Free-surface problems.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Near-field pressure.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Equivalent area </a:t>
            </a:r>
            <a:r>
              <a:rPr lang="en-US" dirty="0" smtClean="0"/>
              <a:t>distribution.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Multiple geometrical constraints using unstructured grids.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Compressible and incompressible.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Euler and RANS problems.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Steady and unsteady applications.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97" y="2516064"/>
            <a:ext cx="2976173" cy="27029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15667" y="1379531"/>
            <a:ext cx="3269756" cy="96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+mn-lt"/>
              </a:rPr>
              <a:t>Exclusive numerical schemes designed to solve the adjoint equations.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542" y="5635218"/>
            <a:ext cx="78275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Once a design is finalized, SU2_MDC can export .</a:t>
            </a:r>
            <a:r>
              <a:rPr lang="en-US" sz="1600" dirty="0" err="1"/>
              <a:t>stl</a:t>
            </a:r>
            <a:r>
              <a:rPr lang="en-US" sz="1600" dirty="0"/>
              <a:t> files of the geometry to reintegrate with CAD/manufacturing</a:t>
            </a:r>
          </a:p>
        </p:txBody>
      </p:sp>
    </p:spTree>
    <p:extLst>
      <p:ext uri="{BB962C8B-B14F-4D97-AF65-F5344CB8AC3E}">
        <p14:creationId xmlns:p14="http://schemas.microsoft.com/office/powerpoint/2010/main" val="33314423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Thanks a lot for your attention!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Questions &amp; </a:t>
            </a:r>
            <a:r>
              <a:rPr lang="en-US" sz="2000" dirty="0" smtClean="0">
                <a:solidFill>
                  <a:srgbClr val="800000"/>
                </a:solidFill>
              </a:rPr>
              <a:t>Answers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8048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1600201"/>
            <a:ext cx="7739061" cy="4343399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There are a lot of moving parts in the design loop…</a:t>
            </a:r>
          </a:p>
          <a:p>
            <a:endParaRPr lang="en-US" sz="2000" dirty="0" smtClean="0"/>
          </a:p>
          <a:p>
            <a:pPr marL="0" indent="0"/>
            <a:r>
              <a:rPr lang="en-US" sz="2000" dirty="0" smtClean="0"/>
              <a:t>However, SU2 provides everything you need for design.</a:t>
            </a:r>
            <a:r>
              <a:rPr lang="en-US" sz="2000" dirty="0"/>
              <a:t> </a:t>
            </a:r>
            <a:r>
              <a:rPr lang="en-US" sz="2000" dirty="0" smtClean="0"/>
              <a:t>Furthermore, it is possible to configure each module within a single </a:t>
            </a:r>
            <a:r>
              <a:rPr lang="en-US" sz="2000" b="1" dirty="0" err="1" smtClean="0"/>
              <a:t>config</a:t>
            </a:r>
            <a:r>
              <a:rPr lang="en-US" sz="2000" b="1" dirty="0" smtClean="0"/>
              <a:t> file </a:t>
            </a:r>
            <a:r>
              <a:rPr lang="en-US" sz="2000" dirty="0" smtClean="0"/>
              <a:t>(.</a:t>
            </a:r>
            <a:r>
              <a:rPr lang="en-US" sz="2000" dirty="0" err="1" smtClean="0"/>
              <a:t>cfg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smtClean="0"/>
              <a:t>With everything in place, call </a:t>
            </a:r>
            <a:r>
              <a:rPr lang="en-US" sz="2000" b="1" dirty="0" err="1" smtClean="0"/>
              <a:t>shape_optimization.py</a:t>
            </a:r>
            <a:endParaRPr lang="en-US" sz="2000" b="1" dirty="0" smtClean="0"/>
          </a:p>
          <a:p>
            <a:r>
              <a:rPr lang="en-US" sz="2000" dirty="0" smtClean="0"/>
              <a:t>Python automates the shape design loop for you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1800" dirty="0" smtClean="0">
                <a:latin typeface="Courier New"/>
                <a:cs typeface="Courier New"/>
              </a:rPr>
              <a:t>$ </a:t>
            </a:r>
            <a:r>
              <a:rPr lang="en-US" sz="1800" dirty="0" err="1" smtClean="0">
                <a:latin typeface="Courier New"/>
                <a:cs typeface="Courier New"/>
              </a:rPr>
              <a:t>shape_optimization.py</a:t>
            </a:r>
            <a:r>
              <a:rPr lang="en-US" sz="1800" dirty="0" smtClean="0">
                <a:latin typeface="Courier New"/>
                <a:cs typeface="Courier New"/>
              </a:rPr>
              <a:t> –f LM-1021.cfg –</a:t>
            </a:r>
            <a:r>
              <a:rPr lang="en-US" dirty="0" smtClean="0">
                <a:latin typeface="Courier New"/>
                <a:cs typeface="Courier New"/>
              </a:rPr>
              <a:t>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96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93041" y="5805932"/>
            <a:ext cx="1676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 err="1" smtClean="0"/>
              <a:t>f</a:t>
            </a:r>
            <a:r>
              <a:rPr lang="en-US" sz="1600" dirty="0" smtClean="0"/>
              <a:t>’ specifies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filename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6635447" y="5424932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4241" y="5805932"/>
            <a:ext cx="2438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/>
              <a:t>n</a:t>
            </a:r>
            <a:r>
              <a:rPr lang="en-US" sz="1600" dirty="0" smtClean="0"/>
              <a:t>’ specifies number of </a:t>
            </a:r>
            <a:r>
              <a:rPr lang="en-US" sz="1600" dirty="0" err="1" smtClean="0"/>
              <a:t>procs</a:t>
            </a:r>
            <a:r>
              <a:rPr lang="en-US" sz="1600" dirty="0" smtClean="0"/>
              <a:t> for parallel jobs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351035" y="5424138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613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172857"/>
            <a:ext cx="7865417" cy="529418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2000" dirty="0" smtClean="0"/>
              <a:t>Python orchestrates the automatic shape design loop.</a:t>
            </a:r>
            <a:r>
              <a:rPr lang="en-US" sz="2000" dirty="0"/>
              <a:t> </a:t>
            </a:r>
            <a:r>
              <a:rPr lang="en-US" sz="2000" dirty="0" smtClean="0"/>
              <a:t>Can easily adapt a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from an existing case (check </a:t>
            </a:r>
            <a:r>
              <a:rPr lang="en-US" sz="2000" dirty="0" err="1" smtClean="0"/>
              <a:t>TestCases</a:t>
            </a:r>
            <a:r>
              <a:rPr lang="en-US" sz="2000" dirty="0" smtClean="0"/>
              <a:t> folder).</a:t>
            </a:r>
          </a:p>
          <a:p>
            <a:endParaRPr lang="en-US" sz="2000" dirty="0" smtClean="0"/>
          </a:p>
          <a:p>
            <a:pPr marL="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Design </a:t>
            </a:r>
            <a:r>
              <a:rPr lang="en-US" sz="2000" dirty="0">
                <a:solidFill>
                  <a:schemeClr val="tx1"/>
                </a:solidFill>
              </a:rPr>
              <a:t>optimization objective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  <a:r>
              <a:rPr lang="en-US" sz="2100" dirty="0">
                <a:solidFill>
                  <a:srgbClr val="800000"/>
                </a:solidFill>
              </a:rPr>
              <a:t>Decrease the pitching moment by 25% (trim the aircraft by changing the wing shape</a:t>
            </a:r>
            <a:r>
              <a:rPr lang="en-US" sz="2100" dirty="0" smtClean="0">
                <a:solidFill>
                  <a:srgbClr val="800000"/>
                </a:solidFill>
              </a:rPr>
              <a:t>).</a:t>
            </a:r>
            <a:endParaRPr lang="en-US" sz="2100" dirty="0">
              <a:solidFill>
                <a:srgbClr val="800000"/>
              </a:solidFill>
            </a:endParaRPr>
          </a:p>
          <a:p>
            <a:pPr marL="342900" lvl="1" indent="-342900">
              <a:buNone/>
            </a:pPr>
            <a:endParaRPr lang="en-US" sz="2000" dirty="0" smtClean="0"/>
          </a:p>
          <a:p>
            <a:pPr marL="0" indent="0"/>
            <a:r>
              <a:rPr lang="en-US" sz="2000" dirty="0" smtClean="0"/>
              <a:t>In our first attempt, we are going to propose the following shape optimization problem:</a:t>
            </a:r>
          </a:p>
          <a:p>
            <a:pPr lvl="1"/>
            <a:r>
              <a:rPr lang="en-US" sz="1600" dirty="0" smtClean="0"/>
              <a:t>Reduce drag (if possible)</a:t>
            </a:r>
          </a:p>
          <a:p>
            <a:pPr lvl="1"/>
            <a:r>
              <a:rPr lang="en-US" sz="1600" dirty="0" smtClean="0"/>
              <a:t>Maintain 95% of the original lift. </a:t>
            </a:r>
          </a:p>
          <a:p>
            <a:pPr lvl="1"/>
            <a:r>
              <a:rPr lang="en-US" sz="1600" dirty="0" smtClean="0"/>
              <a:t>Maintain 90% of the original maximum thicknesses at 2 outboard wing sections</a:t>
            </a:r>
          </a:p>
          <a:p>
            <a:pPr lvl="1"/>
            <a:endParaRPr lang="en-US" sz="1600" dirty="0" smtClean="0"/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It can be difficult to reduce drag </a:t>
            </a:r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given a good starting configuration </a:t>
            </a:r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based on supersonic theory.</a:t>
            </a:r>
          </a:p>
          <a:p>
            <a:pPr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So, what do you need to know in </a:t>
            </a:r>
          </a:p>
          <a:p>
            <a:pPr marL="0" indent="0">
              <a:buNone/>
            </a:pPr>
            <a:r>
              <a:rPr lang="en-US" sz="2200" dirty="0" smtClean="0"/>
              <a:t>order to set up your own shape </a:t>
            </a:r>
          </a:p>
          <a:p>
            <a:pPr marL="0" indent="0">
              <a:buNone/>
            </a:pPr>
            <a:r>
              <a:rPr lang="en-US" sz="2200" dirty="0" smtClean="0"/>
              <a:t>design problems?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415" y="4214325"/>
            <a:ext cx="3746500" cy="217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4228" y="4251673"/>
            <a:ext cx="138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 1021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30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r>
              <a:rPr lang="en-US" dirty="0"/>
              <a:t>Problem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1499" y="1498600"/>
            <a:ext cx="6988503" cy="4919133"/>
          </a:xfrm>
          <a:prstGeom prst="roundRect">
            <a:avLst/>
          </a:prstGeom>
          <a:solidFill>
            <a:srgbClr val="FFFA9F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8409" y="3752944"/>
            <a:ext cx="1739659" cy="402722"/>
            <a:chOff x="1048409" y="3752944"/>
            <a:chExt cx="1739659" cy="402722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048409" y="3752944"/>
              <a:ext cx="1372498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Baseline volumetric mesh</a:t>
              </a:r>
              <a:endParaRPr 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" name="Straight Arrow Connector 7"/>
            <p:cNvCxnSpPr>
              <a:stCxn id="7" idx="3"/>
              <a:endCxn id="10" idx="1"/>
            </p:cNvCxnSpPr>
            <p:nvPr/>
          </p:nvCxnSpPr>
          <p:spPr bwMode="auto">
            <a:xfrm flipV="1">
              <a:off x="2420907" y="3946722"/>
              <a:ext cx="367161" cy="758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9" name="Group 8"/>
          <p:cNvGrpSpPr/>
          <p:nvPr/>
        </p:nvGrpSpPr>
        <p:grpSpPr>
          <a:xfrm>
            <a:off x="2788068" y="3626245"/>
            <a:ext cx="2049342" cy="852132"/>
            <a:chOff x="2788068" y="3626245"/>
            <a:chExt cx="2049342" cy="85213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788068" y="3626245"/>
              <a:ext cx="2049342" cy="640954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Mesh deformation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27" idx="0"/>
            </p:cNvCxnSpPr>
            <p:nvPr/>
          </p:nvCxnSpPr>
          <p:spPr bwMode="auto">
            <a:xfrm rot="5400000">
              <a:off x="3707547" y="4372391"/>
              <a:ext cx="210384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2788068" y="5638088"/>
            <a:ext cx="2727438" cy="597613"/>
            <a:chOff x="2788068" y="5663488"/>
            <a:chExt cx="2727438" cy="59761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788068" y="5753541"/>
              <a:ext cx="2049342" cy="507560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Signature extraction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>
              <a:stCxn id="13" idx="3"/>
              <a:endCxn id="17" idx="1"/>
            </p:cNvCxnSpPr>
            <p:nvPr/>
          </p:nvCxnSpPr>
          <p:spPr bwMode="auto">
            <a:xfrm flipV="1">
              <a:off x="4837410" y="5994403"/>
              <a:ext cx="678096" cy="1291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244" y="5663488"/>
              <a:ext cx="228600" cy="2413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15506" y="5341875"/>
            <a:ext cx="2121428" cy="853889"/>
            <a:chOff x="5515506" y="5341875"/>
            <a:chExt cx="2017140" cy="85388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515506" y="5793042"/>
              <a:ext cx="2017140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Obj. </a:t>
              </a:r>
              <a:r>
                <a:rPr lang="en-US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Func</a:t>
              </a:r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. calculation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>
              <a:stCxn id="17" idx="0"/>
              <a:endCxn id="21" idx="2"/>
            </p:cNvCxnSpPr>
            <p:nvPr/>
          </p:nvCxnSpPr>
          <p:spPr bwMode="auto">
            <a:xfrm rot="16200000" flipV="1">
              <a:off x="6298493" y="5567458"/>
              <a:ext cx="451167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991" y="5471784"/>
              <a:ext cx="152400" cy="215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37410" y="3978169"/>
            <a:ext cx="2799523" cy="1363706"/>
            <a:chOff x="4837410" y="3978169"/>
            <a:chExt cx="2799523" cy="1363706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515505" y="4487210"/>
              <a:ext cx="2121428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Adjoint solver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/>
            <p:cNvCxnSpPr>
              <a:stCxn id="27" idx="3"/>
              <a:endCxn id="21" idx="1"/>
            </p:cNvCxnSpPr>
            <p:nvPr/>
          </p:nvCxnSpPr>
          <p:spPr bwMode="auto">
            <a:xfrm>
              <a:off x="4837410" y="4904916"/>
              <a:ext cx="678095" cy="96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761" y="4577420"/>
              <a:ext cx="228600" cy="2413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>
              <a:stCxn id="21" idx="0"/>
              <a:endCxn id="45" idx="2"/>
            </p:cNvCxnSpPr>
            <p:nvPr/>
          </p:nvCxnSpPr>
          <p:spPr bwMode="auto">
            <a:xfrm rot="5400000" flipH="1" flipV="1">
              <a:off x="6326178" y="4228209"/>
              <a:ext cx="509042" cy="896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091" y="4139927"/>
              <a:ext cx="215900" cy="2159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048409" y="4477583"/>
            <a:ext cx="3789001" cy="1251351"/>
            <a:chOff x="1048409" y="4477583"/>
            <a:chExt cx="3789001" cy="1251351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788068" y="4477583"/>
              <a:ext cx="2049342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Direct solver</a:t>
              </a:r>
              <a:endParaRPr lang="en-US" baseline="300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8" name="Straight Arrow Connector 27"/>
            <p:cNvCxnSpPr>
              <a:stCxn id="27" idx="2"/>
              <a:endCxn id="13" idx="0"/>
            </p:cNvCxnSpPr>
            <p:nvPr/>
          </p:nvCxnSpPr>
          <p:spPr bwMode="auto">
            <a:xfrm rot="5400000">
              <a:off x="3614793" y="5530194"/>
              <a:ext cx="395893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2878" y="5370950"/>
              <a:ext cx="228600" cy="241300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 bwMode="auto">
            <a:xfrm>
              <a:off x="1048409" y="4703559"/>
              <a:ext cx="1372498" cy="402722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Input file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1" name="Straight Arrow Connector 30"/>
            <p:cNvCxnSpPr>
              <a:stCxn id="30" idx="3"/>
              <a:endCxn id="27" idx="1"/>
            </p:cNvCxnSpPr>
            <p:nvPr/>
          </p:nvCxnSpPr>
          <p:spPr bwMode="auto">
            <a:xfrm flipV="1">
              <a:off x="2420907" y="4904916"/>
              <a:ext cx="367161" cy="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276" y="1645542"/>
            <a:ext cx="2286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626" y="2013841"/>
            <a:ext cx="215900" cy="2159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569" y="2307498"/>
            <a:ext cx="720014" cy="211769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376" y="2614835"/>
            <a:ext cx="152400" cy="2159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70538" y="1620483"/>
            <a:ext cx="131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flow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0538" y="1924935"/>
            <a:ext cx="149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adjoint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70538" y="2247276"/>
            <a:ext cx="1737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design parameters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70538" y="2551381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cost/constraint functions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40" name="Agrupar 96"/>
          <p:cNvGrpSpPr/>
          <p:nvPr/>
        </p:nvGrpSpPr>
        <p:grpSpPr>
          <a:xfrm>
            <a:off x="4837409" y="3169448"/>
            <a:ext cx="4141491" cy="808720"/>
            <a:chOff x="4837409" y="3169448"/>
            <a:chExt cx="4141491" cy="808720"/>
          </a:xfrm>
        </p:grpSpPr>
        <p:grpSp>
          <p:nvGrpSpPr>
            <p:cNvPr id="41" name="Group 40"/>
            <p:cNvGrpSpPr/>
            <p:nvPr/>
          </p:nvGrpSpPr>
          <p:grpSpPr>
            <a:xfrm>
              <a:off x="4837409" y="3575446"/>
              <a:ext cx="4027191" cy="402722"/>
              <a:chOff x="4837410" y="3575446"/>
              <a:chExt cx="3923493" cy="402722"/>
            </a:xfrm>
          </p:grpSpPr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4837410" y="3864397"/>
                <a:ext cx="678095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9A2A1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44" name="Group 43"/>
              <p:cNvGrpSpPr/>
              <p:nvPr/>
            </p:nvGrpSpPr>
            <p:grpSpPr>
              <a:xfrm>
                <a:off x="5515505" y="3575446"/>
                <a:ext cx="3245398" cy="402722"/>
                <a:chOff x="5515505" y="3575446"/>
                <a:chExt cx="3245398" cy="402722"/>
              </a:xfrm>
            </p:grpSpPr>
            <p:sp>
              <p:nvSpPr>
                <p:cNvPr id="45" name="Rounded Rectangle 44"/>
                <p:cNvSpPr/>
                <p:nvPr/>
              </p:nvSpPr>
              <p:spPr bwMode="auto">
                <a:xfrm>
                  <a:off x="5515505" y="3575446"/>
                  <a:ext cx="2049342" cy="402722"/>
                </a:xfrm>
                <a:prstGeom prst="roundRect">
                  <a:avLst/>
                </a:prstGeom>
                <a:solidFill>
                  <a:srgbClr val="66CCFF"/>
                </a:solidFill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Gradient module</a:t>
                  </a:r>
                  <a:endParaRPr lang="en-US" sz="1800" dirty="0">
                    <a:solidFill>
                      <a:srgbClr val="000000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5" idx="3"/>
                </p:cNvCxnSpPr>
                <p:nvPr/>
              </p:nvCxnSpPr>
              <p:spPr bwMode="auto">
                <a:xfrm>
                  <a:off x="7564847" y="3776807"/>
                  <a:ext cx="1196056" cy="7793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sp>
          <p:nvSpPr>
            <p:cNvPr id="42" name="TextBox 139"/>
            <p:cNvSpPr txBox="1"/>
            <p:nvPr/>
          </p:nvSpPr>
          <p:spPr>
            <a:xfrm>
              <a:off x="7879692" y="3169448"/>
              <a:ext cx="109920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Calibri"/>
                  <a:cs typeface="Calibri"/>
                </a:rPr>
                <a:t>To the optimizer</a:t>
              </a:r>
              <a:endParaRPr lang="en-US" sz="16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7" name="Straight Arrow Connector 10"/>
          <p:cNvCxnSpPr>
            <a:stCxn id="49" idx="2"/>
            <a:endCxn id="48" idx="0"/>
          </p:cNvCxnSpPr>
          <p:nvPr/>
        </p:nvCxnSpPr>
        <p:spPr bwMode="auto">
          <a:xfrm>
            <a:off x="3788261" y="1463302"/>
            <a:ext cx="9039" cy="6575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2832100" y="2120899"/>
            <a:ext cx="1930400" cy="635001"/>
          </a:xfrm>
          <a:prstGeom prst="roundRect">
            <a:avLst/>
          </a:prstGeom>
          <a:solidFill>
            <a:srgbClr val="66CCFF"/>
          </a:solidFill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Calibri"/>
                <a:cs typeface="Calibri"/>
              </a:rPr>
              <a:t>Baseline surface </a:t>
            </a:r>
            <a:r>
              <a:rPr lang="fr-FR" sz="1800" dirty="0" err="1" smtClean="0">
                <a:solidFill>
                  <a:schemeClr val="tx1"/>
                </a:solidFill>
                <a:latin typeface="Calibri"/>
                <a:cs typeface="Calibri"/>
              </a:rPr>
              <a:t>mesh</a:t>
            </a:r>
            <a:endParaRPr lang="fr-FR"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9" name="TextBox 139"/>
          <p:cNvSpPr txBox="1"/>
          <p:nvPr/>
        </p:nvSpPr>
        <p:spPr>
          <a:xfrm>
            <a:off x="2893274" y="1124748"/>
            <a:ext cx="1789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alibri"/>
                <a:cs typeface="Calibri"/>
              </a:rPr>
              <a:t>From the optimizer</a:t>
            </a:r>
            <a:endParaRPr 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50540" y="2648460"/>
            <a:ext cx="2762199" cy="977784"/>
            <a:chOff x="1050540" y="2648460"/>
            <a:chExt cx="2762199" cy="977784"/>
          </a:xfrm>
        </p:grpSpPr>
        <p:sp>
          <p:nvSpPr>
            <p:cNvPr id="51" name="Rounded Rectangle 22"/>
            <p:cNvSpPr/>
            <p:nvPr/>
          </p:nvSpPr>
          <p:spPr bwMode="auto">
            <a:xfrm>
              <a:off x="1050540" y="2974651"/>
              <a:ext cx="1557866" cy="464143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/>
                  <a:cs typeface="Calibri"/>
                </a:rPr>
                <a:t>FFD Technique</a:t>
              </a:r>
              <a:endParaRPr 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Straight Arrow Connector 10"/>
            <p:cNvCxnSpPr>
              <a:stCxn id="51" idx="3"/>
            </p:cNvCxnSpPr>
            <p:nvPr/>
          </p:nvCxnSpPr>
          <p:spPr bwMode="auto">
            <a:xfrm>
              <a:off x="2608406" y="3206723"/>
              <a:ext cx="1201246" cy="18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Straight Arrow Connector 10"/>
            <p:cNvCxnSpPr>
              <a:stCxn id="48" idx="2"/>
              <a:endCxn id="10" idx="0"/>
            </p:cNvCxnSpPr>
            <p:nvPr/>
          </p:nvCxnSpPr>
          <p:spPr bwMode="auto">
            <a:xfrm rot="16200000" flipH="1">
              <a:off x="3369847" y="3183352"/>
              <a:ext cx="870345" cy="1543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54" name="Picture 124" descr="latex-image-1.pd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7693" y="2648460"/>
              <a:ext cx="720014" cy="211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2"/>
            <a:ext cx="7738024" cy="1892438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efine your optimization problem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Choose an objective, constraints (including geometric), and specify your design variables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Full specifications can be found in </a:t>
            </a:r>
            <a:r>
              <a:rPr lang="en-US" sz="2000" b="1" dirty="0" err="1" smtClean="0"/>
              <a:t>config_template.cfg</a:t>
            </a:r>
            <a:endParaRPr lang="en-US" sz="2000" b="1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Scaling factor helps optimizer take appropriate first step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832059"/>
            <a:ext cx="746628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MAX_THICKNESS_SEC4 &gt; 0.0013014216) * 0.01; (MAX_THICKNESS_SEC5 &gt; 0.00052060608) *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0.01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0956583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3886200"/>
            <a:ext cx="7739062" cy="25908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Parameterize by a </a:t>
            </a:r>
            <a:r>
              <a:rPr lang="en-US" sz="1800" b="1" dirty="0" smtClean="0"/>
              <a:t>Free-Form Deformation </a:t>
            </a:r>
            <a:r>
              <a:rPr lang="en-US" sz="1800" dirty="0" smtClean="0"/>
              <a:t>(FFD) approach.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Technique has origins in the computer graphics industry.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Encapsulate geometry in a bounding box and create a mapping between the FFD control points and the mesh surface nodes.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control points become the design variables (DVs) with the surface inheriting a smooth deformation.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variables are now available in both 2D &amp; 3D with SU2</a:t>
            </a:r>
            <a:r>
              <a:rPr lang="en-US" dirty="0" smtClean="0"/>
              <a:t> </a:t>
            </a:r>
            <a:r>
              <a:rPr lang="en-US" sz="1800" dirty="0" smtClean="0"/>
              <a:t>V3.2.2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669" y="1386840"/>
            <a:ext cx="3384257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068" y="1386840"/>
            <a:ext cx="3384256" cy="237744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342926" y="2575560"/>
            <a:ext cx="959142" cy="1588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084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5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</TotalTime>
  <Words>2235</Words>
  <Application>Microsoft Macintosh PowerPoint</Application>
  <PresentationFormat>On-screen Show (4:3)</PresentationFormat>
  <Paragraphs>263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SU_Preso_4x3_v5</vt:lpstr>
      <vt:lpstr>Optimal Shape Design Using SU2</vt:lpstr>
      <vt:lpstr>PowerPoint Presentation</vt:lpstr>
      <vt:lpstr>PowerPoint Presentation</vt:lpstr>
      <vt:lpstr>In this presentation…</vt:lpstr>
      <vt:lpstr>Shape Design in SU2</vt:lpstr>
      <vt:lpstr>Shape Design in SU2</vt:lpstr>
      <vt:lpstr>Optimization Problem</vt:lpstr>
      <vt:lpstr>Optimization Problem</vt:lpstr>
      <vt:lpstr>Geometry Parameterization</vt:lpstr>
      <vt:lpstr>Geometry Parameterization</vt:lpstr>
      <vt:lpstr>Geometry Parameterization</vt:lpstr>
      <vt:lpstr>Flow &amp; Adjoint Problem Setup</vt:lpstr>
      <vt:lpstr>Flow &amp; Adjoint Problem Setup</vt:lpstr>
      <vt:lpstr>Flow &amp; Adjoint Problem Setup</vt:lpstr>
      <vt:lpstr>Mesh Deformation</vt:lpstr>
      <vt:lpstr>Mesh Deformation</vt:lpstr>
      <vt:lpstr>Shape Design in SU2</vt:lpstr>
      <vt:lpstr>PowerPoint Presentation</vt:lpstr>
      <vt:lpstr>Optimization Results</vt:lpstr>
      <vt:lpstr>Optimization Results</vt:lpstr>
      <vt:lpstr>Pitching Moment Constraint</vt:lpstr>
      <vt:lpstr>Lift constraint </vt:lpstr>
      <vt:lpstr>Maximum thickness (y=0.08675m) constraint</vt:lpstr>
      <vt:lpstr>Maximum thickness (y=0.10100m) constraint</vt:lpstr>
      <vt:lpstr>Drag objective function (min)</vt:lpstr>
      <vt:lpstr>Baseline (LM-1021) geometry and design variables</vt:lpstr>
      <vt:lpstr>Optimized (iteration 14) geometry and control points loc.</vt:lpstr>
      <vt:lpstr>Geometry comparison</vt:lpstr>
      <vt:lpstr>PowerPoint Presentation</vt:lpstr>
      <vt:lpstr>Redefine the Optimization Problem</vt:lpstr>
      <vt:lpstr>New Geometry Parameterization</vt:lpstr>
      <vt:lpstr>Lift and Pitching Moment Constraint</vt:lpstr>
      <vt:lpstr>Geometric constraints</vt:lpstr>
      <vt:lpstr>Maximum thickness constraint</vt:lpstr>
      <vt:lpstr>Twist angle constraint</vt:lpstr>
      <vt:lpstr>Baseline configuration. Cp distribution</vt:lpstr>
      <vt:lpstr>Optimized configuration. Cp distribution</vt:lpstr>
      <vt:lpstr>Geometry comparison</vt:lpstr>
      <vt:lpstr>PowerPoint Presentation</vt:lpstr>
      <vt:lpstr>RANS optimization</vt:lpstr>
      <vt:lpstr>We’ve Only Scratched the Surface…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Shape Design Using SU2</dc:title>
  <dc:subject/>
  <dc:creator>Francisco Palacios</dc:creator>
  <cp:keywords/>
  <dc:description/>
  <cp:lastModifiedBy>Francisco Palacios</cp:lastModifiedBy>
  <cp:revision>307</cp:revision>
  <dcterms:created xsi:type="dcterms:W3CDTF">2012-12-05T23:46:21Z</dcterms:created>
  <dcterms:modified xsi:type="dcterms:W3CDTF">2014-09-29T21:34:27Z</dcterms:modified>
  <cp:category/>
</cp:coreProperties>
</file>